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27" r:id="rId3"/>
    <p:sldId id="512" r:id="rId4"/>
    <p:sldId id="643" r:id="rId5"/>
    <p:sldId id="594" r:id="rId6"/>
    <p:sldId id="651" r:id="rId7"/>
    <p:sldId id="522" r:id="rId8"/>
    <p:sldId id="652" r:id="rId9"/>
    <p:sldId id="653" r:id="rId10"/>
    <p:sldId id="622" r:id="rId11"/>
    <p:sldId id="563" r:id="rId12"/>
    <p:sldId id="640" r:id="rId13"/>
    <p:sldId id="588" r:id="rId14"/>
    <p:sldId id="615" r:id="rId15"/>
  </p:sldIdLst>
  <p:sldSz cx="12192000" cy="6858000"/>
  <p:notesSz cx="6735763" cy="98663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454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jel Crnčec" initials="DC" lastIdx="1" clrIdx="0">
    <p:extLst>
      <p:ext uri="{19B8F6BF-5375-455C-9EA6-DF929625EA0E}">
        <p15:presenceInfo xmlns:p15="http://schemas.microsoft.com/office/powerpoint/2012/main" userId="Danijel Crnč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6C5F"/>
    <a:srgbClr val="99CC00"/>
    <a:srgbClr val="FFCC00"/>
    <a:srgbClr val="CCCC00"/>
    <a:srgbClr val="00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14" autoAdjust="0"/>
    <p:restoredTop sz="94660"/>
  </p:normalViewPr>
  <p:slideViewPr>
    <p:cSldViewPr snapToGrid="0">
      <p:cViewPr>
        <p:scale>
          <a:sx n="100" d="100"/>
          <a:sy n="100" d="100"/>
        </p:scale>
        <p:origin x="666" y="570"/>
      </p:cViewPr>
      <p:guideLst>
        <p:guide orient="horz" pos="709"/>
        <p:guide pos="4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CE3E0FB9-8EF2-4627-8D0E-11786C783F86}" type="datetimeFigureOut">
              <a:rPr lang="sl-SI" smtClean="0"/>
              <a:t>7. 06. 2024</a:t>
            </a:fld>
            <a:endParaRPr lang="sl-S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sl-S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2" y="4747760"/>
            <a:ext cx="5389240" cy="3884673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23AD3338-DF8B-420C-9961-CFDC47A7ABD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152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C2834-1799-430A-A5A4-21F4DFE604F3}" type="slidenum">
              <a:rPr lang="sl-SI" smtClean="0"/>
              <a:pPr>
                <a:defRPr/>
              </a:pPr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352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C2834-1799-430A-A5A4-21F4DFE604F3}" type="slidenum">
              <a:rPr lang="sl-SI" smtClean="0"/>
              <a:pPr>
                <a:defRPr/>
              </a:pPr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9736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5C2834-1799-430A-A5A4-21F4DFE604F3}" type="slidenum">
              <a:rPr lang="sl-SI" smtClean="0"/>
              <a:pPr>
                <a:defRPr/>
              </a:pPr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779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5C2834-1799-430A-A5A4-21F4DFE604F3}" type="slidenum">
              <a:rPr lang="sl-SI" smtClean="0"/>
              <a:pPr>
                <a:defRPr/>
              </a:pPr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003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5C2834-1799-430A-A5A4-21F4DFE604F3}" type="slidenum">
              <a:rPr lang="sl-SI" smtClean="0"/>
              <a:pPr>
                <a:defRPr/>
              </a:pPr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494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A3CE-E7EC-4E66-9F7C-AB20DA316B51}" type="datetime1">
              <a:rPr lang="sl-SI" smtClean="0"/>
              <a:t>7. 06. 2024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226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D942-F9A4-407E-91F0-A8328F5FBC03}" type="datetime1">
              <a:rPr lang="sl-SI" smtClean="0"/>
              <a:t>7. 06. 2024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485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321B-9513-4CC8-A79D-8CF02A6A6B95}" type="datetime1">
              <a:rPr lang="sl-SI" smtClean="0"/>
              <a:t>7. 06. 2024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081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1"/>
            <a:ext cx="455084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805" y="403226"/>
            <a:ext cx="18816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1315700" y="484189"/>
            <a:ext cx="0" cy="179387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208" y="1718811"/>
            <a:ext cx="10450192" cy="46264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4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269" indent="-342891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09" indent="-285744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498" indent="-285744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</a:t>
            </a:r>
            <a:r>
              <a:rPr lang="sl-SI" noProof="0" dirty="0" err="1"/>
              <a:t>Master</a:t>
            </a:r>
            <a:r>
              <a:rPr lang="sl-SI" noProof="0" dirty="0"/>
              <a:t> </a:t>
            </a:r>
            <a:r>
              <a:rPr lang="sl-SI" noProof="0" dirty="0" err="1"/>
              <a:t>text</a:t>
            </a:r>
            <a:r>
              <a:rPr lang="sl-SI" noProof="0" dirty="0"/>
              <a:t> </a:t>
            </a:r>
            <a:r>
              <a:rPr lang="sl-SI" noProof="0" dirty="0" err="1"/>
              <a:t>styles</a:t>
            </a:r>
            <a:endParaRPr lang="sl-SI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3618" y="771415"/>
            <a:ext cx="6946077" cy="38472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lnSpc>
                <a:spcPts val="3000"/>
              </a:lnSpc>
              <a:defRPr sz="3000" b="1" baseline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</a:t>
            </a:r>
            <a:r>
              <a:rPr lang="sl-SI" noProof="0" dirty="0" err="1"/>
              <a:t>Master</a:t>
            </a:r>
            <a:r>
              <a:rPr lang="sl-SI" noProof="0" dirty="0"/>
              <a:t> title </a:t>
            </a:r>
            <a:r>
              <a:rPr lang="sl-SI" noProof="0" dirty="0" err="1"/>
              <a:t>style</a:t>
            </a:r>
            <a:endParaRPr lang="sl-SI" noProof="0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7D1D6-2227-41AB-9C18-7D928CBAEEBA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9635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121920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8627534" y="1281114"/>
            <a:ext cx="3035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l-SI" altLang="sl-SI" sz="1300" b="1" dirty="0">
                <a:solidFill>
                  <a:schemeClr val="bg1"/>
                </a:solidFill>
              </a:rPr>
              <a:t>Jamova 39</a:t>
            </a:r>
          </a:p>
          <a:p>
            <a:r>
              <a:rPr lang="sl-SI" altLang="sl-SI" sz="1300" b="1" dirty="0">
                <a:solidFill>
                  <a:schemeClr val="bg1"/>
                </a:solidFill>
              </a:rPr>
              <a:t>1000 Ljubljana, Slovenija</a:t>
            </a:r>
          </a:p>
          <a:p>
            <a:r>
              <a:rPr lang="sl-SI" altLang="sl-SI" sz="1300" b="1" dirty="0">
                <a:solidFill>
                  <a:schemeClr val="bg1"/>
                </a:solidFill>
              </a:rPr>
              <a:t>Tel: +386 1 5885 210</a:t>
            </a:r>
          </a:p>
          <a:p>
            <a:r>
              <a:rPr lang="sl-SI" altLang="sl-SI" sz="1300" b="1" dirty="0">
                <a:solidFill>
                  <a:schemeClr val="bg1"/>
                </a:solidFill>
              </a:rPr>
              <a:t>www.ijs.si</a:t>
            </a:r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683684" y="5761039"/>
            <a:ext cx="737446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l-SI" altLang="sl-SI" sz="4400" b="1" dirty="0">
                <a:solidFill>
                  <a:srgbClr val="262626"/>
                </a:solidFill>
              </a:rPr>
              <a:t>Hvala za pozornost.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363" y="0"/>
            <a:ext cx="365040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513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121920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35" y="0"/>
            <a:ext cx="3987532" cy="139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724784" y="5982895"/>
            <a:ext cx="2060489" cy="400110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baseline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03408" y="5495985"/>
            <a:ext cx="7553739" cy="97462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4400" b="1" baseline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724784" y="1722697"/>
            <a:ext cx="2060489" cy="43601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722504" y="5251393"/>
            <a:ext cx="2060489" cy="40011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baseline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724784" y="5777411"/>
            <a:ext cx="2060489" cy="400110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baseline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8729204" y="5040664"/>
            <a:ext cx="2060489" cy="40011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baseline="0">
                <a:solidFill>
                  <a:srgbClr val="006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74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FE29-4C28-416C-9185-491AD9B278C6}" type="datetime1">
              <a:rPr lang="sl-SI" smtClean="0"/>
              <a:t>7. 06. 2024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260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6C3A-65DA-447C-BF76-54B30A028A0F}" type="datetime1">
              <a:rPr lang="sl-SI" smtClean="0"/>
              <a:t>7. 06. 2024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2077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C235-0950-48BB-B82A-3CCFE9441B66}" type="datetime1">
              <a:rPr lang="sl-SI" smtClean="0"/>
              <a:t>7. 06. 2024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1577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75D8-3785-4BA4-B0D9-D7CFD08158C1}" type="datetime1">
              <a:rPr lang="sl-SI" smtClean="0"/>
              <a:t>7. 06. 2024</a:t>
            </a:fld>
            <a:endParaRPr lang="sl-SI" dirty="0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250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255-39C2-4F89-B72B-25E14FA0B15E}" type="datetime1">
              <a:rPr lang="sl-SI" smtClean="0"/>
              <a:t>7. 06. 2024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995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07DC-9899-4480-94F2-5042101D228B}" type="datetime1">
              <a:rPr lang="sl-SI" smtClean="0"/>
              <a:t>7. 06. 2024</a:t>
            </a:fld>
            <a:endParaRPr lang="sl-SI" dirty="0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312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B34A-BA15-40F9-8B35-C6E6B08EF833}" type="datetime1">
              <a:rPr lang="sl-SI" smtClean="0"/>
              <a:t>7. 06. 2024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09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1CCF-EED0-4639-A0D9-13B9DF58355C}" type="datetime1">
              <a:rPr lang="sl-SI" smtClean="0"/>
              <a:t>7. 06. 2024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895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FB27-48AB-4C12-9763-03FA2B33F151}" type="datetime1">
              <a:rPr lang="sl-SI" smtClean="0"/>
              <a:t>7. 06. 2024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4DF02-CFEE-456A-920B-C767980BE68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7235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1"/>
          </p:nvPr>
        </p:nvSpPr>
        <p:spPr bwMode="auto">
          <a:xfrm>
            <a:off x="7906962" y="6137118"/>
            <a:ext cx="1544638" cy="246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 sz="1600" dirty="0"/>
              <a:t>10.6. 2024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919417" y="3456568"/>
            <a:ext cx="9712410" cy="487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 sz="3600" dirty="0"/>
              <a:t>Prenova NEPN 2024 in vodik</a:t>
            </a:r>
            <a:r>
              <a:rPr lang="sl-SI" altLang="sl-SI" sz="2400" b="0" i="1" dirty="0"/>
              <a:t> </a:t>
            </a:r>
          </a:p>
        </p:txBody>
      </p:sp>
      <p:sp>
        <p:nvSpPr>
          <p:cNvPr id="5124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919417" y="363638"/>
            <a:ext cx="8581436" cy="1795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sl-SI" altLang="sl-SI" sz="1800" dirty="0"/>
              <a:t>mag. Stane Merše</a:t>
            </a:r>
          </a:p>
          <a:p>
            <a:pPr>
              <a:lnSpc>
                <a:spcPts val="2000"/>
              </a:lnSpc>
              <a:spcBef>
                <a:spcPct val="0"/>
              </a:spcBef>
            </a:pPr>
            <a:r>
              <a:rPr lang="sl-SI" altLang="sl-SI" sz="1800" dirty="0"/>
              <a:t>mag. Edvard Košnjek</a:t>
            </a:r>
          </a:p>
          <a:p>
            <a:pPr>
              <a:lnSpc>
                <a:spcPts val="2000"/>
              </a:lnSpc>
              <a:spcBef>
                <a:spcPct val="0"/>
              </a:spcBef>
            </a:pPr>
            <a:r>
              <a:rPr lang="sl-SI" altLang="sl-SI" sz="1800" dirty="0"/>
              <a:t>mag. Andreja Urbančič</a:t>
            </a:r>
            <a:br>
              <a:rPr lang="sl-SI" altLang="sl-SI" sz="1800" dirty="0"/>
            </a:br>
            <a:r>
              <a:rPr lang="sl-SI" altLang="sl-SI" sz="1800" dirty="0"/>
              <a:t>Matjaž Česen</a:t>
            </a:r>
          </a:p>
          <a:p>
            <a:pPr>
              <a:lnSpc>
                <a:spcPts val="2000"/>
              </a:lnSpc>
              <a:spcBef>
                <a:spcPct val="0"/>
              </a:spcBef>
            </a:pPr>
            <a:r>
              <a:rPr lang="sl-SI" altLang="sl-SI" sz="1800" dirty="0"/>
              <a:t>Tadeja Janša</a:t>
            </a:r>
          </a:p>
          <a:p>
            <a:pPr>
              <a:lnSpc>
                <a:spcPts val="2000"/>
              </a:lnSpc>
              <a:spcBef>
                <a:spcPct val="0"/>
              </a:spcBef>
            </a:pPr>
            <a:r>
              <a:rPr lang="sl-SI" altLang="sl-SI" sz="1800" dirty="0"/>
              <a:t>Ana Marija Udovič</a:t>
            </a:r>
          </a:p>
          <a:p>
            <a:pPr>
              <a:lnSpc>
                <a:spcPts val="2000"/>
              </a:lnSpc>
              <a:spcBef>
                <a:spcPct val="0"/>
              </a:spcBef>
            </a:pPr>
            <a:r>
              <a:rPr lang="sl-SI" altLang="sl-SI" sz="1800" dirty="0"/>
              <a:t>mag. Zvone Košnjek</a:t>
            </a:r>
          </a:p>
        </p:txBody>
      </p:sp>
      <p:sp>
        <p:nvSpPr>
          <p:cNvPr id="5126" name="Text Placeholder 5"/>
          <p:cNvSpPr>
            <a:spLocks noGrp="1"/>
          </p:cNvSpPr>
          <p:nvPr>
            <p:ph type="body" sz="quarter" idx="16"/>
          </p:nvPr>
        </p:nvSpPr>
        <p:spPr bwMode="auto">
          <a:xfrm>
            <a:off x="7906961" y="5930743"/>
            <a:ext cx="4973038" cy="246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 sz="1600" dirty="0"/>
              <a:t>GZS, Ljubljana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AEF985-61B8-4CF6-A965-23C160A20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711" y="4827110"/>
            <a:ext cx="619125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0C812B-9030-47F9-9FC3-0DF10C92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18" y="190423"/>
            <a:ext cx="6946077" cy="384721"/>
          </a:xfrm>
        </p:spPr>
        <p:txBody>
          <a:bodyPr/>
          <a:lstStyle/>
          <a:p>
            <a:r>
              <a:rPr lang="sl-SI" dirty="0"/>
              <a:t>Oskrba z električno energijo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342C2-9059-4750-8FB5-254EB4A5C8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10</a:t>
            </a:fld>
            <a:endParaRPr lang="sl-S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4E463A-E25B-4FD8-993A-5BC460EDB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4" y="1084504"/>
            <a:ext cx="4942876" cy="288149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FE5E1DB-1CE7-4D4F-B601-B34D4D43CBC2}"/>
              </a:ext>
            </a:extLst>
          </p:cNvPr>
          <p:cNvSpPr/>
          <p:nvPr/>
        </p:nvSpPr>
        <p:spPr>
          <a:xfrm>
            <a:off x="8610600" y="1209675"/>
            <a:ext cx="3419475" cy="2519489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0" rtlCol="0" anchor="t" anchorCtr="0"/>
          <a:lstStyle/>
          <a:p>
            <a:r>
              <a:rPr lang="sl-SI" b="1" u="sng" dirty="0">
                <a:solidFill>
                  <a:schemeClr val="tx1"/>
                </a:solidFill>
              </a:rPr>
              <a:t>Nove kapacitete do 2040: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</a:rPr>
              <a:t>110 MW HE, ČHE: 440 MW,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</a:rPr>
              <a:t>Strateške kapac.  500 MW plin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</a:rPr>
              <a:t>DU-JE: 1.100 MW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</a:rPr>
              <a:t>1000 MW baterij. hranilnikov + elektrolizerji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</a:rPr>
              <a:t>Prilagajanje odjema!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5F861C-A4F6-4F63-956D-3F42105B1F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988"/>
          <a:stretch/>
        </p:blipFill>
        <p:spPr>
          <a:xfrm>
            <a:off x="4831933" y="1084504"/>
            <a:ext cx="3489425" cy="2880000"/>
          </a:xfrm>
          <a:prstGeom prst="rect">
            <a:avLst/>
          </a:prstGeom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7CF586D7-23DC-4688-B06D-8247AD5D4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715783"/>
            <a:ext cx="7721283" cy="425873"/>
          </a:xfrm>
        </p:spPr>
        <p:txBody>
          <a:bodyPr>
            <a:normAutofit/>
          </a:bodyPr>
          <a:lstStyle/>
          <a:p>
            <a:r>
              <a:rPr lang="sl-SI" sz="1800" b="1" dirty="0"/>
              <a:t>	</a:t>
            </a:r>
            <a:r>
              <a:rPr lang="sl-SI" sz="2000" b="1" dirty="0"/>
              <a:t> DU-JE		 		      DU-OVE</a:t>
            </a:r>
            <a:endParaRPr lang="sl-SI" sz="18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F18338-532D-4786-A91D-24DF55C40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496" y="3904335"/>
            <a:ext cx="5080000" cy="294731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2F9030-816F-468C-9FE4-9430FCE3F15C}"/>
              </a:ext>
            </a:extLst>
          </p:cNvPr>
          <p:cNvSpPr/>
          <p:nvPr/>
        </p:nvSpPr>
        <p:spPr>
          <a:xfrm>
            <a:off x="6950075" y="4333225"/>
            <a:ext cx="5080000" cy="15621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C00000"/>
                </a:solidFill>
              </a:rPr>
              <a:t>Lokalna proizvodnja prevzema veliko večji delež v skupni proizvodnji električne energije!</a:t>
            </a:r>
          </a:p>
        </p:txBody>
      </p:sp>
    </p:spTree>
    <p:extLst>
      <p:ext uri="{BB962C8B-B14F-4D97-AF65-F5344CB8AC3E}">
        <p14:creationId xmlns:p14="http://schemas.microsoft.com/office/powerpoint/2010/main" val="238031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B2F81B-D349-4B26-9C68-5F3D7D18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18" y="771415"/>
            <a:ext cx="8110894" cy="384721"/>
          </a:xfrm>
        </p:spPr>
        <p:txBody>
          <a:bodyPr/>
          <a:lstStyle/>
          <a:p>
            <a:r>
              <a:rPr lang="sl-SI" dirty="0"/>
              <a:t>Proizvodnja vodika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D8D7B-960B-419D-8B2B-17BC213E4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135252"/>
            <a:ext cx="2743200" cy="365125"/>
          </a:xfrm>
        </p:spPr>
        <p:txBody>
          <a:bodyPr/>
          <a:lstStyle/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11</a:t>
            </a:fld>
            <a:endParaRPr lang="sl-S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47DECD-1B61-47A8-88DE-AFF110648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5735"/>
            <a:ext cx="7064035" cy="45558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4A5139-184A-4B71-B251-C4B99CE82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759" y="258104"/>
            <a:ext cx="5232241" cy="3285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241BDC-5920-462A-8FA1-859E4EC419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896"/>
          <a:stretch/>
        </p:blipFill>
        <p:spPr>
          <a:xfrm>
            <a:off x="6959760" y="3620379"/>
            <a:ext cx="5232240" cy="32335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BB949B-C845-46D0-8B5F-E64640C040A0}"/>
              </a:ext>
            </a:extLst>
          </p:cNvPr>
          <p:cNvSpPr txBox="1"/>
          <p:nvPr/>
        </p:nvSpPr>
        <p:spPr>
          <a:xfrm>
            <a:off x="7562112" y="-40862"/>
            <a:ext cx="446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Viri električne energije za proizvodnjo vodika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07C649-2936-4BB9-A5BB-2BD32B7D36C7}"/>
              </a:ext>
            </a:extLst>
          </p:cNvPr>
          <p:cNvSpPr txBox="1"/>
          <p:nvPr/>
        </p:nvSpPr>
        <p:spPr>
          <a:xfrm>
            <a:off x="9238511" y="3471287"/>
            <a:ext cx="141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Vrste vodika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3AF271-3DD9-4F89-8B05-2A3CF3C7933F}"/>
              </a:ext>
            </a:extLst>
          </p:cNvPr>
          <p:cNvSpPr/>
          <p:nvPr/>
        </p:nvSpPr>
        <p:spPr>
          <a:xfrm>
            <a:off x="147978" y="6032500"/>
            <a:ext cx="7064035" cy="6816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CCFF33"/>
                </a:solidFill>
              </a:rPr>
              <a:t>Projekcije povzete po Predlogu Vodikove strategije RS</a:t>
            </a:r>
          </a:p>
        </p:txBody>
      </p:sp>
    </p:spTree>
    <p:extLst>
      <p:ext uri="{BB962C8B-B14F-4D97-AF65-F5344CB8AC3E}">
        <p14:creationId xmlns:p14="http://schemas.microsoft.com/office/powerpoint/2010/main" val="67552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372541-7BD8-41E8-A3A2-B4CFE0A5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18" y="771415"/>
            <a:ext cx="6946077" cy="384721"/>
          </a:xfrm>
        </p:spPr>
        <p:txBody>
          <a:bodyPr/>
          <a:lstStyle/>
          <a:p>
            <a:r>
              <a:rPr lang="sl-SI" dirty="0"/>
              <a:t>Ekonomika – projekcije cen energije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FB117-FA29-4D72-96A2-F876868E9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12</a:t>
            </a:fld>
            <a:endParaRPr lang="sl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7094CE-2B66-414F-B9BA-6E376887E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778959"/>
            <a:ext cx="8147207" cy="45199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62322A-4DEB-485A-92C6-1CDFD1F8E60E}"/>
              </a:ext>
            </a:extLst>
          </p:cNvPr>
          <p:cNvSpPr txBox="1"/>
          <p:nvPr/>
        </p:nvSpPr>
        <p:spPr>
          <a:xfrm>
            <a:off x="8975077" y="3733691"/>
            <a:ext cx="238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Projekcija kuponov 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70CFD-C39C-4112-BF93-3899C5A6ECBA}"/>
              </a:ext>
            </a:extLst>
          </p:cNvPr>
          <p:cNvSpPr txBox="1"/>
          <p:nvPr/>
        </p:nvSpPr>
        <p:spPr>
          <a:xfrm>
            <a:off x="1400602" y="1629094"/>
            <a:ext cx="4428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Projekcija mednarodnih cen energentov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09802C-B3A0-47D0-AC9E-E32985F1D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346" y="986279"/>
            <a:ext cx="4346653" cy="2497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FB9305-02DF-4000-BDF0-CE2CB47D0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001" y="4038915"/>
            <a:ext cx="4346653" cy="24684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2AD539-B867-439D-B3AB-3A4A7256C003}"/>
              </a:ext>
            </a:extLst>
          </p:cNvPr>
          <p:cNvSpPr txBox="1"/>
          <p:nvPr/>
        </p:nvSpPr>
        <p:spPr>
          <a:xfrm>
            <a:off x="7649072" y="736614"/>
            <a:ext cx="46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Projekcija regionalne tržne cene električne en.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6F119B9-7AC6-4AD4-B503-683E4B03043D}"/>
              </a:ext>
            </a:extLst>
          </p:cNvPr>
          <p:cNvSpPr/>
          <p:nvPr/>
        </p:nvSpPr>
        <p:spPr>
          <a:xfrm rot="2707982">
            <a:off x="2150484" y="3523864"/>
            <a:ext cx="1316497" cy="484632"/>
          </a:xfrm>
          <a:prstGeom prst="rightArrow">
            <a:avLst>
              <a:gd name="adj1" fmla="val 778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/>
              <a:t>H2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ECA4B5-1B72-4A77-993C-D559C5BA6708}"/>
              </a:ext>
            </a:extLst>
          </p:cNvPr>
          <p:cNvSpPr txBox="1"/>
          <p:nvPr/>
        </p:nvSpPr>
        <p:spPr>
          <a:xfrm>
            <a:off x="6471649" y="481965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093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47E11C-29D8-401D-8791-FA6E2A8A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340E584-A5A2-4BBF-8773-51D18FB2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21" y="191394"/>
            <a:ext cx="8380121" cy="769441"/>
          </a:xfrm>
        </p:spPr>
        <p:txBody>
          <a:bodyPr/>
          <a:lstStyle/>
          <a:p>
            <a:r>
              <a:rPr lang="sl-SI" sz="2800" dirty="0"/>
              <a:t>Krepitev zmogljivost, povezovanje, sodelovanje, raziskave in inovacije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F9CD70-3D58-98F0-E3C7-1C529BE2FF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D1D6-2227-41AB-9C18-7D928CBAEEBA}" type="slidenum">
              <a:rPr lang="sl-SI" sz="1400" smtClean="0"/>
              <a:pPr>
                <a:defRPr/>
              </a:pPr>
              <a:t>13</a:t>
            </a:fld>
            <a:endParaRPr lang="sl-SI" sz="1400" dirty="0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04A3AD50-0D7E-4521-8913-44DF45B93403}"/>
              </a:ext>
            </a:extLst>
          </p:cNvPr>
          <p:cNvSpPr/>
          <p:nvPr/>
        </p:nvSpPr>
        <p:spPr>
          <a:xfrm>
            <a:off x="38919" y="5121275"/>
            <a:ext cx="4116521" cy="1544597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Večja vlaganja v razvoj človeških virov in potrebnih novih znanj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3F952A25-AFC3-464F-929A-F3B9BD7DD92D}"/>
              </a:ext>
            </a:extLst>
          </p:cNvPr>
          <p:cNvSpPr/>
          <p:nvPr/>
        </p:nvSpPr>
        <p:spPr>
          <a:xfrm>
            <a:off x="3627120" y="5121274"/>
            <a:ext cx="4603116" cy="1544597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Spodbujanje</a:t>
            </a:r>
            <a:br>
              <a:rPr lang="sl-SI" sz="2400" b="1" dirty="0">
                <a:solidFill>
                  <a:schemeClr val="tx1"/>
                </a:solidFill>
              </a:rPr>
            </a:br>
            <a:r>
              <a:rPr lang="sl-SI" sz="2400" b="1" dirty="0">
                <a:solidFill>
                  <a:schemeClr val="tx1"/>
                </a:solidFill>
              </a:rPr>
              <a:t> raziskovalno-razvojnih aktivnosti v vseh sektorjih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1329F667-B666-49A6-BCD9-05A96425B5BE}"/>
              </a:ext>
            </a:extLst>
          </p:cNvPr>
          <p:cNvSpPr/>
          <p:nvPr/>
        </p:nvSpPr>
        <p:spPr>
          <a:xfrm>
            <a:off x="7658100" y="5121275"/>
            <a:ext cx="4388587" cy="1544597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0"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Podpora razvoja inovacij in naprednih tehnoloških rešitev in storitev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99792102-C3C5-49AE-920B-E695964BE9D7}"/>
              </a:ext>
            </a:extLst>
          </p:cNvPr>
          <p:cNvSpPr/>
          <p:nvPr/>
        </p:nvSpPr>
        <p:spPr>
          <a:xfrm>
            <a:off x="495300" y="1707700"/>
            <a:ext cx="8763029" cy="2655598"/>
          </a:xfrm>
          <a:prstGeom prst="homePlate">
            <a:avLst/>
          </a:pr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/>
              <a:t>Povečanje vlaganj v raziskave in razvoj</a:t>
            </a:r>
            <a:br>
              <a:rPr lang="sl-SI" sz="3600" b="1" dirty="0"/>
            </a:br>
            <a:r>
              <a:rPr lang="sl-SI" sz="2800" b="1" dirty="0"/>
              <a:t>najmanj 3,5% BDP, od tega 1,25% BDB javnih sredstev do leta 2030 </a:t>
            </a:r>
          </a:p>
          <a:p>
            <a:r>
              <a:rPr lang="sl-SI" sz="4000" b="1" dirty="0">
                <a:solidFill>
                  <a:schemeClr val="accent5">
                    <a:lumMod val="50000"/>
                  </a:schemeClr>
                </a:solidFill>
              </a:rPr>
              <a:t>Usposabljanje in izobraževanje!!!</a:t>
            </a:r>
            <a:endParaRPr lang="sl-SI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Graphic 14" descr="Group of people">
            <a:extLst>
              <a:ext uri="{FF2B5EF4-FFF2-40B4-BE49-F238E27FC236}">
                <a16:creationId xmlns:a16="http://schemas.microsoft.com/office/drawing/2014/main" id="{8E478E74-3321-449D-AD6D-C9911C81A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1459" y="1851025"/>
            <a:ext cx="2565228" cy="25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84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59BEE4-7CBB-41B7-B8EC-5322D2FD4DBB}"/>
              </a:ext>
            </a:extLst>
          </p:cNvPr>
          <p:cNvSpPr txBox="1"/>
          <p:nvPr/>
        </p:nvSpPr>
        <p:spPr>
          <a:xfrm>
            <a:off x="590253" y="2576941"/>
            <a:ext cx="108686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b="1" i="1" dirty="0">
                <a:solidFill>
                  <a:srgbClr val="C00000"/>
                </a:solidFill>
              </a:rPr>
              <a:t>Do leta 2030 je samo še 6 let</a:t>
            </a:r>
            <a:r>
              <a:rPr lang="sl-SI" sz="2400" b="1" i="1" dirty="0">
                <a:solidFill>
                  <a:schemeClr val="tx2"/>
                </a:solidFill>
              </a:rPr>
              <a:t> – za doseganje ciljev potrebno ukrepati takoj!</a:t>
            </a:r>
          </a:p>
          <a:p>
            <a:pPr marL="0" indent="0">
              <a:buNone/>
            </a:pPr>
            <a:endParaRPr lang="sl-SI" sz="16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2400" b="1" i="1" dirty="0">
                <a:solidFill>
                  <a:schemeClr val="accent3">
                    <a:lumMod val="75000"/>
                  </a:schemeClr>
                </a:solidFill>
              </a:rPr>
              <a:t>Do leta 2050 je samo 26 let </a:t>
            </a:r>
            <a:r>
              <a:rPr lang="sl-SI" sz="2400" b="1" i="1" dirty="0">
                <a:solidFill>
                  <a:schemeClr val="tx2"/>
                </a:solidFill>
              </a:rPr>
              <a:t>– kar delamo danes, bo imelo pozitivne in negativne učinke tudi v letu 2050 - </a:t>
            </a:r>
            <a:r>
              <a:rPr lang="sl-SI" sz="2400" b="1" i="1" dirty="0">
                <a:solidFill>
                  <a:srgbClr val="C00000"/>
                </a:solidFill>
              </a:rPr>
              <a:t>ne priklepajmo uporabnikov na neučinkovite in ogljične rešitve!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D5754-42B5-4A45-AF2B-32C8F3067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385" y="4192385"/>
            <a:ext cx="2665615" cy="266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3617" y="548703"/>
            <a:ext cx="6946077" cy="384721"/>
          </a:xfrm>
        </p:spPr>
        <p:txBody>
          <a:bodyPr/>
          <a:lstStyle/>
          <a:p>
            <a:r>
              <a:rPr lang="sl-SI" sz="3200" dirty="0"/>
              <a:t>Konzorcij za </a:t>
            </a:r>
            <a:r>
              <a:rPr lang="en-US" sz="3200" dirty="0"/>
              <a:t>posodobitev </a:t>
            </a:r>
            <a:r>
              <a:rPr lang="sl-SI" sz="3200" dirty="0"/>
              <a:t>NEPN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2</a:t>
            </a:fld>
            <a:endParaRPr lang="sl-SI" dirty="0"/>
          </a:p>
        </p:txBody>
      </p:sp>
      <p:sp>
        <p:nvSpPr>
          <p:cNvPr id="5" name="Rounded Rectangle 4"/>
          <p:cNvSpPr/>
          <p:nvPr/>
        </p:nvSpPr>
        <p:spPr>
          <a:xfrm>
            <a:off x="882317" y="1677876"/>
            <a:ext cx="8640000" cy="900000"/>
          </a:xfrm>
          <a:prstGeom prst="roundRect">
            <a:avLst/>
          </a:prstGeom>
          <a:solidFill>
            <a:srgbClr val="CCFF6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600" b="1" dirty="0">
                <a:solidFill>
                  <a:schemeClr val="tx1"/>
                </a:solidFill>
              </a:rPr>
              <a:t>Razogljičenje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82317" y="2664472"/>
            <a:ext cx="8640000" cy="90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500" b="1" dirty="0">
                <a:solidFill>
                  <a:schemeClr val="tx1"/>
                </a:solidFill>
              </a:rPr>
              <a:t>Energetska učinkovitost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78951" y="3639489"/>
            <a:ext cx="8640000" cy="90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600" b="1" dirty="0">
                <a:solidFill>
                  <a:schemeClr val="tx1"/>
                </a:solidFill>
              </a:rPr>
              <a:t>Energetska varnost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951" y="4630982"/>
            <a:ext cx="8640000" cy="9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600" b="1" dirty="0">
                <a:solidFill>
                  <a:schemeClr val="tx1"/>
                </a:solidFill>
              </a:rPr>
              <a:t>Notranji trg energije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8951" y="5610086"/>
            <a:ext cx="8640000" cy="90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600" b="1" dirty="0">
                <a:solidFill>
                  <a:schemeClr val="tx1"/>
                </a:solidFill>
              </a:rPr>
              <a:t>Raziskave, inovacije in</a:t>
            </a:r>
            <a:br>
              <a:rPr lang="sl-SI" sz="1600" b="1" dirty="0">
                <a:solidFill>
                  <a:schemeClr val="tx1"/>
                </a:solidFill>
              </a:rPr>
            </a:br>
            <a:r>
              <a:rPr lang="sl-SI" sz="1600" b="1" dirty="0">
                <a:solidFill>
                  <a:schemeClr val="tx1"/>
                </a:solidFill>
              </a:rPr>
              <a:t>konkurenčnost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5036" y="1285104"/>
            <a:ext cx="2560398" cy="5400000"/>
          </a:xfrm>
          <a:prstGeom prst="round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sl-SI" sz="1200" b="1" i="1" dirty="0">
                <a:solidFill>
                  <a:schemeClr val="bg1">
                    <a:lumMod val="50000"/>
                  </a:schemeClr>
                </a:solidFill>
              </a:rPr>
              <a:t>Razsežnosti energetske unije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002" y="926021"/>
            <a:ext cx="2936146" cy="6352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694" y="5049550"/>
            <a:ext cx="1143003" cy="14094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087" y="1940964"/>
            <a:ext cx="1211538" cy="108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/>
          <a:srcRect l="3668" r="5278"/>
          <a:stretch/>
        </p:blipFill>
        <p:spPr>
          <a:xfrm>
            <a:off x="4092161" y="1782383"/>
            <a:ext cx="1169773" cy="108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/>
          <a:srcRect l="3536" t="2212" r="3284" b="5801"/>
          <a:stretch/>
        </p:blipFill>
        <p:spPr>
          <a:xfrm>
            <a:off x="6717884" y="2178137"/>
            <a:ext cx="1062390" cy="108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2705" y="3864145"/>
            <a:ext cx="1307677" cy="14701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4922" y="4182965"/>
            <a:ext cx="2150199" cy="7130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9029" y="4057002"/>
            <a:ext cx="1807625" cy="89999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/>
          <a:srcRect l="24977"/>
          <a:stretch/>
        </p:blipFill>
        <p:spPr>
          <a:xfrm>
            <a:off x="5617241" y="5052771"/>
            <a:ext cx="1398413" cy="14033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0150" y="1781802"/>
            <a:ext cx="508965" cy="72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0150" y="2759265"/>
            <a:ext cx="508965" cy="720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9463" y="5700086"/>
            <a:ext cx="508965" cy="720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064869" y="1201412"/>
            <a:ext cx="2578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/>
              <a:t>Vodilni partner konzorcija: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88978A1-CBA7-441B-86F5-90FF09A161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9587" y="4219041"/>
            <a:ext cx="508965" cy="720000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FCB52AD-C774-421D-A225-3F6B050DEC56}"/>
              </a:ext>
            </a:extLst>
          </p:cNvPr>
          <p:cNvSpPr/>
          <p:nvPr/>
        </p:nvSpPr>
        <p:spPr>
          <a:xfrm>
            <a:off x="9732964" y="1677876"/>
            <a:ext cx="2235300" cy="48322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rgbClr val="C00000"/>
                </a:solidFill>
              </a:rPr>
              <a:t>NEPN</a:t>
            </a:r>
            <a:br>
              <a:rPr lang="sl-SI" sz="2000" b="1" dirty="0">
                <a:solidFill>
                  <a:srgbClr val="C00000"/>
                </a:solidFill>
              </a:rPr>
            </a:br>
            <a:r>
              <a:rPr lang="sl-SI" sz="2000" b="1" dirty="0">
                <a:solidFill>
                  <a:srgbClr val="C00000"/>
                </a:solidFill>
              </a:rPr>
              <a:t> ključni akcijski dokument energetske in podnebne politike RS</a:t>
            </a:r>
          </a:p>
          <a:p>
            <a:pPr algn="ctr"/>
            <a:r>
              <a:rPr lang="sl-SI" dirty="0"/>
              <a:t>(do leta 2030 pogled 2040)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01D6B5-5868-4018-85D7-1846BB094B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3944" y="2360299"/>
            <a:ext cx="1537331" cy="56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2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930F01-367D-4642-B80A-86FB790A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80115"/>
            <a:ext cx="6946077" cy="769441"/>
          </a:xfrm>
        </p:spPr>
        <p:txBody>
          <a:bodyPr/>
          <a:lstStyle/>
          <a:p>
            <a:r>
              <a:rPr lang="sl-SI" sz="2800" dirty="0"/>
              <a:t>Usmeritve  posodobitve</a:t>
            </a:r>
            <a:br>
              <a:rPr lang="sl-SI" sz="2800" dirty="0"/>
            </a:br>
            <a:r>
              <a:rPr lang="sl-SI" sz="2800" dirty="0"/>
              <a:t>NEPN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89587-4B40-41D1-B412-EB292662C7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3</a:t>
            </a:fld>
            <a:endParaRPr lang="sl-SI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FBECC1-2AB8-4098-9266-BC9FB7A3926F}"/>
              </a:ext>
            </a:extLst>
          </p:cNvPr>
          <p:cNvSpPr/>
          <p:nvPr/>
        </p:nvSpPr>
        <p:spPr>
          <a:xfrm>
            <a:off x="3399183" y="1489965"/>
            <a:ext cx="2514600" cy="3627783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sl-SI" sz="2800" b="1" dirty="0"/>
              <a:t>Energetska in snovna učinkovitost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B27AF9-6B45-4846-9BEB-33B38C70AC2E}"/>
              </a:ext>
            </a:extLst>
          </p:cNvPr>
          <p:cNvSpPr/>
          <p:nvPr/>
        </p:nvSpPr>
        <p:spPr>
          <a:xfrm>
            <a:off x="6276151" y="1489965"/>
            <a:ext cx="2514600" cy="3627783"/>
          </a:xfrm>
          <a:prstGeom prst="roundRect">
            <a:avLst/>
          </a:prstGeom>
          <a:solidFill>
            <a:srgbClr val="92D050"/>
          </a:solidFill>
          <a:ln>
            <a:solidFill>
              <a:srgbClr val="006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sl-SI" sz="2800" b="1" dirty="0"/>
              <a:t>Opuščanje fosilnih virov</a:t>
            </a:r>
          </a:p>
          <a:p>
            <a:pPr algn="ctr"/>
            <a:endParaRPr lang="sl-SI" sz="2800" b="1" dirty="0"/>
          </a:p>
          <a:p>
            <a:pPr algn="ctr"/>
            <a:endParaRPr lang="sl-SI" sz="2800" b="1" dirty="0"/>
          </a:p>
          <a:p>
            <a:pPr algn="ctr"/>
            <a:r>
              <a:rPr lang="sl-SI" sz="2400" b="1" u="sng" dirty="0"/>
              <a:t>Domači viri </a:t>
            </a:r>
            <a:r>
              <a:rPr lang="sl-SI" sz="2400" b="1" dirty="0"/>
              <a:t>OVE in nizkoogljični viri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93AE9A90-582A-4CDB-B649-76C277826FA2}"/>
              </a:ext>
            </a:extLst>
          </p:cNvPr>
          <p:cNvSpPr/>
          <p:nvPr/>
        </p:nvSpPr>
        <p:spPr>
          <a:xfrm>
            <a:off x="264582" y="318602"/>
            <a:ext cx="11562984" cy="1098943"/>
          </a:xfrm>
          <a:prstGeom prst="triangle">
            <a:avLst>
              <a:gd name="adj" fmla="val 5024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0" rtlCol="0" anchor="t" anchorCtr="0"/>
          <a:lstStyle/>
          <a:p>
            <a:pPr algn="ctr">
              <a:spcAft>
                <a:spcPts val="1200"/>
              </a:spcAft>
            </a:pPr>
            <a:r>
              <a:rPr lang="sl-SI" sz="3600" b="1" dirty="0"/>
              <a:t>NEPN 2024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83FD012-4492-4500-8BFD-E07DCFC5D922}"/>
              </a:ext>
            </a:extLst>
          </p:cNvPr>
          <p:cNvSpPr/>
          <p:nvPr/>
        </p:nvSpPr>
        <p:spPr>
          <a:xfrm>
            <a:off x="9151409" y="1489965"/>
            <a:ext cx="2514600" cy="3627783"/>
          </a:xfrm>
          <a:prstGeom prst="round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sl-SI" sz="2800" b="1" dirty="0"/>
              <a:t>Krepitev zmogljivost, povezovanje sodelovanje, </a:t>
            </a:r>
            <a:r>
              <a:rPr lang="sl-SI" sz="2800" b="1" dirty="0">
                <a:solidFill>
                  <a:srgbClr val="008000"/>
                </a:solidFill>
              </a:rPr>
              <a:t>raziskave in inovacije.</a:t>
            </a:r>
          </a:p>
          <a:p>
            <a:pPr algn="ctr"/>
            <a:r>
              <a:rPr lang="sl-SI" sz="1600" b="1" dirty="0">
                <a:solidFill>
                  <a:srgbClr val="008000"/>
                </a:solidFill>
              </a:rPr>
              <a:t>do leta 2030 vsaj</a:t>
            </a:r>
            <a:br>
              <a:rPr lang="sl-SI" sz="1600" b="1" dirty="0">
                <a:solidFill>
                  <a:srgbClr val="008000"/>
                </a:solidFill>
              </a:rPr>
            </a:br>
            <a:r>
              <a:rPr lang="sl-SI" sz="1600" b="1" dirty="0">
                <a:solidFill>
                  <a:srgbClr val="008000"/>
                </a:solidFill>
              </a:rPr>
              <a:t> 3,5% BDP</a:t>
            </a:r>
            <a:br>
              <a:rPr lang="sl-SI" sz="1600" b="1" dirty="0">
                <a:solidFill>
                  <a:srgbClr val="008000"/>
                </a:solidFill>
              </a:rPr>
            </a:br>
            <a:r>
              <a:rPr lang="sl-SI" sz="1400" b="1" dirty="0">
                <a:solidFill>
                  <a:srgbClr val="008000"/>
                </a:solidFill>
              </a:rPr>
              <a:t>vsaj 1,25% jav. sred.</a:t>
            </a:r>
            <a:endParaRPr lang="sl-SI" sz="1600" b="1" dirty="0">
              <a:solidFill>
                <a:srgbClr val="008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D47AC9-B317-4AF1-97C8-82A8D386F8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271" y="3054927"/>
            <a:ext cx="1600423" cy="1600423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C9BAF675-8745-421D-8270-12BAB4DEA8A0}"/>
              </a:ext>
            </a:extLst>
          </p:cNvPr>
          <p:cNvSpPr/>
          <p:nvPr/>
        </p:nvSpPr>
        <p:spPr>
          <a:xfrm>
            <a:off x="7155626" y="2563482"/>
            <a:ext cx="755650" cy="769921"/>
          </a:xfrm>
          <a:prstGeom prst="down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28F7E1-2796-4856-A970-CE37E60DBEE6}"/>
              </a:ext>
            </a:extLst>
          </p:cNvPr>
          <p:cNvGrpSpPr/>
          <p:nvPr/>
        </p:nvGrpSpPr>
        <p:grpSpPr>
          <a:xfrm>
            <a:off x="125836" y="1489965"/>
            <a:ext cx="2910979" cy="4428697"/>
            <a:chOff x="125836" y="1489965"/>
            <a:chExt cx="2910979" cy="442869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43C6A36-A165-406A-B5E2-7E45DD5439B3}"/>
                </a:ext>
              </a:extLst>
            </p:cNvPr>
            <p:cNvSpPr/>
            <p:nvPr/>
          </p:nvSpPr>
          <p:spPr>
            <a:xfrm>
              <a:off x="125836" y="1489965"/>
              <a:ext cx="2910979" cy="4428697"/>
            </a:xfrm>
            <a:prstGeom prst="roundRect">
              <a:avLst>
                <a:gd name="adj" fmla="val 11192"/>
              </a:avLst>
            </a:prstGeom>
            <a:solidFill>
              <a:srgbClr val="006C5F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sl-SI" sz="3200" b="1" dirty="0"/>
                <a:t>Povečanje izvedljivosti (ukrepov) NEPN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EFBCD5A-9BC8-4C7D-8B04-098F565D393E}"/>
                </a:ext>
              </a:extLst>
            </p:cNvPr>
            <p:cNvGrpSpPr/>
            <p:nvPr/>
          </p:nvGrpSpPr>
          <p:grpSpPr>
            <a:xfrm>
              <a:off x="546597" y="3267809"/>
              <a:ext cx="2124316" cy="2050951"/>
              <a:chOff x="546597" y="3400817"/>
              <a:chExt cx="2124316" cy="205095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C73811B-1F66-4008-BF9D-D5435E2144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6597" y="3400817"/>
                <a:ext cx="2069455" cy="2010444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8C46DE-B7DE-40F6-9523-99AD160302A4}"/>
                  </a:ext>
                </a:extLst>
              </p:cNvPr>
              <p:cNvSpPr txBox="1"/>
              <p:nvPr/>
            </p:nvSpPr>
            <p:spPr>
              <a:xfrm>
                <a:off x="1790544" y="5282491"/>
                <a:ext cx="880369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500" dirty="0"/>
                  <a:t>Vir. https://kanbanize.com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CC5DDE-4DEF-4C25-BC50-F69918098B03}"/>
              </a:ext>
            </a:extLst>
          </p:cNvPr>
          <p:cNvGrpSpPr/>
          <p:nvPr/>
        </p:nvGrpSpPr>
        <p:grpSpPr>
          <a:xfrm>
            <a:off x="148647" y="5997918"/>
            <a:ext cx="11540173" cy="794817"/>
            <a:chOff x="125836" y="6190586"/>
            <a:chExt cx="11801581" cy="794817"/>
          </a:xfrm>
        </p:grpSpPr>
        <p:sp>
          <p:nvSpPr>
            <p:cNvPr id="20" name="Rounded Rectangle 4">
              <a:extLst>
                <a:ext uri="{FF2B5EF4-FFF2-40B4-BE49-F238E27FC236}">
                  <a16:creationId xmlns:a16="http://schemas.microsoft.com/office/drawing/2014/main" id="{5C822616-5512-467B-92EB-E849C82577BC}"/>
                </a:ext>
              </a:extLst>
            </p:cNvPr>
            <p:cNvSpPr/>
            <p:nvPr/>
          </p:nvSpPr>
          <p:spPr>
            <a:xfrm>
              <a:off x="125836" y="6190586"/>
              <a:ext cx="11801581" cy="794817"/>
            </a:xfrm>
            <a:prstGeom prst="roundRect">
              <a:avLst/>
            </a:prstGeom>
            <a:solidFill>
              <a:srgbClr val="CCFF66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sz="2800" b="1" dirty="0">
                  <a:solidFill>
                    <a:schemeClr val="tx1"/>
                  </a:solidFill>
                </a:rPr>
                <a:t>Podnebna nevtralnost do leta 2050 </a:t>
              </a:r>
              <a:r>
                <a:rPr lang="sl-SI" sz="2000" b="1" i="1" dirty="0">
                  <a:solidFill>
                    <a:schemeClr val="tx1"/>
                  </a:solidFill>
                </a:rPr>
                <a:t>(ZVO2, DPS)</a:t>
              </a:r>
              <a:endParaRPr lang="sl-SI" b="1" i="1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D5A0DD-FB2D-4F92-B02B-C63A73434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497" y="6208731"/>
              <a:ext cx="2058623" cy="75808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876904-D65B-40DE-8A52-3232A9FBFB37}"/>
              </a:ext>
            </a:extLst>
          </p:cNvPr>
          <p:cNvGrpSpPr/>
          <p:nvPr/>
        </p:nvGrpSpPr>
        <p:grpSpPr>
          <a:xfrm>
            <a:off x="3220278" y="5195635"/>
            <a:ext cx="8445731" cy="723028"/>
            <a:chOff x="3220278" y="5195635"/>
            <a:chExt cx="8445731" cy="72302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06D224B-5452-4731-94B1-DC765A61476C}"/>
                </a:ext>
              </a:extLst>
            </p:cNvPr>
            <p:cNvSpPr/>
            <p:nvPr/>
          </p:nvSpPr>
          <p:spPr>
            <a:xfrm>
              <a:off x="3220278" y="5195635"/>
              <a:ext cx="8445731" cy="723028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sz="2800" b="1" dirty="0"/>
                <a:t>	Zanesljivost in konkurenčnost</a:t>
              </a:r>
              <a:br>
                <a:rPr lang="sl-SI" sz="2800" b="1" dirty="0"/>
              </a:br>
              <a:r>
                <a:rPr lang="sl-SI" sz="2800" b="1" dirty="0"/>
                <a:t>		oskrbe z energijo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95570F-A354-40D4-A241-E3A1BB9D2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17104" y="5223920"/>
              <a:ext cx="1858955" cy="68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119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ABFC5C9-AFA3-4A18-B9E6-2BCD25170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312793"/>
              </p:ext>
            </p:extLst>
          </p:nvPr>
        </p:nvGraphicFramePr>
        <p:xfrm>
          <a:off x="877888" y="1719263"/>
          <a:ext cx="1045051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181">
                  <a:extLst>
                    <a:ext uri="{9D8B030D-6E8A-4147-A177-3AD203B41FA5}">
                      <a16:colId xmlns:a16="http://schemas.microsoft.com/office/drawing/2014/main" val="1834022129"/>
                    </a:ext>
                  </a:extLst>
                </a:gridCol>
                <a:gridCol w="2172776">
                  <a:extLst>
                    <a:ext uri="{9D8B030D-6E8A-4147-A177-3AD203B41FA5}">
                      <a16:colId xmlns:a16="http://schemas.microsoft.com/office/drawing/2014/main" val="3954886718"/>
                    </a:ext>
                  </a:extLst>
                </a:gridCol>
                <a:gridCol w="3198763">
                  <a:extLst>
                    <a:ext uri="{9D8B030D-6E8A-4147-A177-3AD203B41FA5}">
                      <a16:colId xmlns:a16="http://schemas.microsoft.com/office/drawing/2014/main" val="34135555"/>
                    </a:ext>
                  </a:extLst>
                </a:gridCol>
                <a:gridCol w="1146790">
                  <a:extLst>
                    <a:ext uri="{9D8B030D-6E8A-4147-A177-3AD203B41FA5}">
                      <a16:colId xmlns:a16="http://schemas.microsoft.com/office/drawing/2014/main" val="40353774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        Slovenija</a:t>
                      </a:r>
                    </a:p>
                  </a:txBody>
                  <a:tcPr anchor="ctr"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        </a:t>
                      </a:r>
                      <a:r>
                        <a:rPr lang="sl-SI" sz="2000" dirty="0"/>
                        <a:t>EU</a:t>
                      </a:r>
                      <a:endParaRPr lang="sl-SI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8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/>
                        <a:t>CILJI 2030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NEPN 2020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/>
                        <a:t>Posodobitev NEPN 2024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2569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sl-SI" sz="2400" b="1" dirty="0"/>
                        <a:t>Podnebje</a:t>
                      </a: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04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2000" b="1" dirty="0"/>
                        <a:t>Skupne emisije TGP</a:t>
                      </a:r>
                    </a:p>
                    <a:p>
                      <a:pPr algn="l"/>
                      <a:r>
                        <a:rPr lang="sl-SI" sz="1600" b="0" i="1" dirty="0"/>
                        <a:t>Zmanjšanje glede na leto 2005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/>
                        <a:t>-36%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/>
                        <a:t>-55% 2033</a:t>
                      </a:r>
                      <a:br>
                        <a:rPr lang="sl-SI" dirty="0"/>
                      </a:br>
                      <a:r>
                        <a:rPr lang="sl-SI" dirty="0"/>
                        <a:t>-35% 2030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55%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989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2000" b="1" dirty="0"/>
                        <a:t>Emisije TGP neETS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/>
                        <a:t>-20%</a:t>
                      </a:r>
                      <a:r>
                        <a:rPr lang="sl-SI" sz="2000" dirty="0"/>
                        <a:t> </a:t>
                      </a:r>
                      <a:r>
                        <a:rPr lang="sl-SI" sz="2000" dirty="0">
                          <a:solidFill>
                            <a:srgbClr val="C00000"/>
                          </a:solidFill>
                        </a:rPr>
                        <a:t>(-15%)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/>
                        <a:t>28%</a:t>
                      </a:r>
                      <a:r>
                        <a:rPr lang="sl-SI" dirty="0"/>
                        <a:t> </a:t>
                      </a:r>
                      <a:r>
                        <a:rPr lang="sl-SI" sz="2400" dirty="0">
                          <a:solidFill>
                            <a:srgbClr val="C00000"/>
                          </a:solidFill>
                        </a:rPr>
                        <a:t>(-27%)</a:t>
                      </a:r>
                      <a:endParaRPr lang="sl-SI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-40%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1046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sl-SI" sz="2400" b="1" dirty="0"/>
                        <a:t>Obnovljivi viri energije</a:t>
                      </a:r>
                    </a:p>
                  </a:txBody>
                  <a:tcPr anchor="ctr">
                    <a:solidFill>
                      <a:srgbClr val="CC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sl-SI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031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/>
                        <a:t>Delež OVE v bruto končni rabi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/>
                        <a:t>27%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/>
                        <a:t>33%</a:t>
                      </a:r>
                      <a:r>
                        <a:rPr lang="sl-SI" b="1" dirty="0"/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&gt;42,5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91992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sl-SI" sz="2400" b="1" dirty="0"/>
                        <a:t>Učinkovita raba energije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l-SI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sl-SI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sl-SI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6952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2000" b="1" dirty="0"/>
                        <a:t>Raba končne energije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dirty="0"/>
                        <a:t>54,9TWh</a:t>
                      </a:r>
                      <a:endParaRPr lang="sl-SI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>
                          <a:solidFill>
                            <a:srgbClr val="C00000"/>
                          </a:solidFill>
                        </a:rPr>
                        <a:t>50,2 TWh</a:t>
                      </a:r>
                      <a:endParaRPr lang="sl-SI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sl-SI" b="1" dirty="0"/>
                        <a:t>-11,1%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-11,7%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665162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E5AAC5BC-FDD6-4495-BA95-8C04272D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18" y="386695"/>
            <a:ext cx="6946077" cy="769441"/>
          </a:xfrm>
        </p:spPr>
        <p:txBody>
          <a:bodyPr/>
          <a:lstStyle/>
          <a:p>
            <a:r>
              <a:rPr lang="sl-SI" dirty="0"/>
              <a:t>Glavni cilji podnebno energetske politike NEPN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CB69B-5E62-4CC2-9001-11608A9238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DF02-CFEE-456A-920B-C767980BE68E}" type="slidenum">
              <a:rPr lang="sl-SI" smtClean="0"/>
              <a:t>4</a:t>
            </a:fld>
            <a:endParaRPr lang="sl-S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896080-17F4-40BF-BCD2-ED6E5CDC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712" y="1813041"/>
            <a:ext cx="43200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59D47D-0747-43E5-9848-FFE9A55FF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989" y="1813041"/>
            <a:ext cx="576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4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3677" y="115643"/>
            <a:ext cx="6946077" cy="384721"/>
          </a:xfrm>
        </p:spPr>
        <p:txBody>
          <a:bodyPr/>
          <a:lstStyle/>
          <a:p>
            <a:r>
              <a:rPr lang="sl-SI" sz="3200" dirty="0"/>
              <a:t>Zasnova scenarijev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5</a:t>
            </a:fld>
            <a:endParaRPr lang="sl-SI" dirty="0"/>
          </a:p>
        </p:txBody>
      </p:sp>
      <p:sp>
        <p:nvSpPr>
          <p:cNvPr id="5" name="Rounded Rectangle 4"/>
          <p:cNvSpPr/>
          <p:nvPr/>
        </p:nvSpPr>
        <p:spPr>
          <a:xfrm>
            <a:off x="330841" y="1325538"/>
            <a:ext cx="11073760" cy="9000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b="1" dirty="0">
                <a:solidFill>
                  <a:schemeClr val="tx1"/>
                </a:solidFill>
              </a:rPr>
              <a:t>Široka potrošnja</a:t>
            </a:r>
            <a:br>
              <a:rPr lang="sl-SI" sz="1600" b="1" dirty="0">
                <a:solidFill>
                  <a:schemeClr val="tx1"/>
                </a:solidFill>
              </a:rPr>
            </a:br>
            <a:r>
              <a:rPr lang="sl-SI" sz="1600" b="1" dirty="0">
                <a:solidFill>
                  <a:schemeClr val="tx1"/>
                </a:solidFill>
              </a:rPr>
              <a:t>Gospodinjstva, Storitve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0840" y="2312134"/>
            <a:ext cx="11073760" cy="90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b="1" dirty="0">
                <a:solidFill>
                  <a:schemeClr val="tx1"/>
                </a:solidFill>
              </a:rPr>
              <a:t>Industrija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0841" y="3287151"/>
            <a:ext cx="1107376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b="1" dirty="0">
                <a:solidFill>
                  <a:schemeClr val="tx1"/>
                </a:solidFill>
              </a:rPr>
              <a:t>Promet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0841" y="4313666"/>
            <a:ext cx="11073760" cy="900000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b="1" dirty="0">
                <a:solidFill>
                  <a:schemeClr val="tx1"/>
                </a:solidFill>
              </a:rPr>
              <a:t>Lokalna oskrba</a:t>
            </a:r>
            <a:br>
              <a:rPr lang="sl-SI" sz="1600" b="1" dirty="0">
                <a:solidFill>
                  <a:schemeClr val="tx1"/>
                </a:solidFill>
              </a:rPr>
            </a:br>
            <a:r>
              <a:rPr lang="sl-SI" sz="1600" b="1" dirty="0">
                <a:solidFill>
                  <a:schemeClr val="tx1"/>
                </a:solidFill>
              </a:rPr>
              <a:t>SDO, razpršena proizvodnja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0840" y="5335060"/>
            <a:ext cx="11073760" cy="14021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b="1" dirty="0">
                <a:solidFill>
                  <a:schemeClr val="tx1"/>
                </a:solidFill>
              </a:rPr>
              <a:t>Centralna oskrba</a:t>
            </a:r>
            <a:br>
              <a:rPr lang="sl-SI" sz="1600" b="1" dirty="0">
                <a:solidFill>
                  <a:schemeClr val="tx1"/>
                </a:solidFill>
              </a:rPr>
            </a:br>
            <a:r>
              <a:rPr lang="sl-SI" sz="1600" b="1" dirty="0">
                <a:solidFill>
                  <a:schemeClr val="tx1"/>
                </a:solidFill>
              </a:rPr>
              <a:t>z električno energijo in plini</a:t>
            </a:r>
          </a:p>
        </p:txBody>
      </p:sp>
      <p:sp>
        <p:nvSpPr>
          <p:cNvPr id="16" name="Rounded Rectangle 15"/>
          <p:cNvSpPr/>
          <p:nvPr/>
        </p:nvSpPr>
        <p:spPr>
          <a:xfrm rot="5400000">
            <a:off x="1354178" y="2922613"/>
            <a:ext cx="5523924" cy="1914609"/>
          </a:xfrm>
          <a:prstGeom prst="homePlate">
            <a:avLst/>
          </a:prstGeom>
          <a:solidFill>
            <a:schemeClr val="accent3"/>
          </a:solidFill>
          <a:ln w="381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rtlCol="0" anchor="t" anchorCtr="0"/>
          <a:lstStyle/>
          <a:p>
            <a:pPr algn="ctr"/>
            <a:r>
              <a:rPr lang="sl-SI" sz="2000" b="1" dirty="0">
                <a:solidFill>
                  <a:schemeClr val="bg1"/>
                </a:solidFill>
              </a:rPr>
              <a:t>Obstoječi ukrepi</a:t>
            </a:r>
            <a:br>
              <a:rPr lang="sl-SI" sz="2000" b="1" dirty="0">
                <a:solidFill>
                  <a:schemeClr val="bg1"/>
                </a:solidFill>
              </a:rPr>
            </a:br>
            <a:r>
              <a:rPr lang="sl-SI" sz="2400" b="1" dirty="0">
                <a:solidFill>
                  <a:schemeClr val="bg1"/>
                </a:solidFill>
              </a:rPr>
              <a:t>(</a:t>
            </a:r>
            <a:r>
              <a:rPr lang="sl-SI" sz="2800" b="1" dirty="0">
                <a:solidFill>
                  <a:schemeClr val="bg1"/>
                </a:solidFill>
              </a:rPr>
              <a:t>OU)</a:t>
            </a:r>
          </a:p>
          <a:p>
            <a:pPr algn="ctr"/>
            <a:endParaRPr lang="sl-SI" sz="2000" b="1" dirty="0">
              <a:solidFill>
                <a:schemeClr val="bg1"/>
              </a:solidFill>
            </a:endParaRPr>
          </a:p>
          <a:p>
            <a:pPr algn="ctr"/>
            <a:r>
              <a:rPr lang="sl-SI" b="1" i="1" dirty="0">
                <a:solidFill>
                  <a:schemeClr val="bg1"/>
                </a:solidFill>
              </a:rPr>
              <a:t>V izvajanju 1.6.2021</a:t>
            </a:r>
          </a:p>
          <a:p>
            <a:pPr algn="ctr"/>
            <a:endParaRPr lang="sl-SI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id="{4DC4EBC3-5672-4E7B-A3F7-6F3DBCC7FFE4}"/>
              </a:ext>
            </a:extLst>
          </p:cNvPr>
          <p:cNvSpPr/>
          <p:nvPr/>
        </p:nvSpPr>
        <p:spPr>
          <a:xfrm>
            <a:off x="5708721" y="1117957"/>
            <a:ext cx="3960000" cy="5170245"/>
          </a:xfrm>
          <a:prstGeom prst="flowChartOffpageConnector">
            <a:avLst/>
          </a:prstGeom>
          <a:solidFill>
            <a:srgbClr val="00B0F0"/>
          </a:solidFill>
          <a:ln w="381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rtlCol="0" anchor="t" anchorCtr="0"/>
          <a:lstStyle/>
          <a:p>
            <a:pPr algn="ctr"/>
            <a:r>
              <a:rPr lang="sl-SI" sz="2800" b="1" dirty="0">
                <a:solidFill>
                  <a:schemeClr val="accent5">
                    <a:lumMod val="75000"/>
                  </a:schemeClr>
                </a:solidFill>
              </a:rPr>
              <a:t>Dodatni ukrepi</a:t>
            </a:r>
            <a:br>
              <a:rPr lang="sl-SI" sz="2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sz="28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sl-SI" sz="3200" b="1" dirty="0">
                <a:solidFill>
                  <a:schemeClr val="accent5">
                    <a:lumMod val="75000"/>
                  </a:schemeClr>
                </a:solidFill>
              </a:rPr>
              <a:t>DU)</a:t>
            </a:r>
            <a:br>
              <a:rPr lang="sl-SI" sz="16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sz="2400" b="1" i="1" dirty="0">
                <a:solidFill>
                  <a:schemeClr val="accent5">
                    <a:lumMod val="75000"/>
                  </a:schemeClr>
                </a:solidFill>
              </a:rPr>
              <a:t>»URE na prvem mestu«</a:t>
            </a:r>
            <a:br>
              <a:rPr lang="sl-SI" sz="24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sz="2400" b="1" i="1" dirty="0">
                <a:solidFill>
                  <a:schemeClr val="accent5">
                    <a:lumMod val="75000"/>
                  </a:schemeClr>
                </a:solidFill>
              </a:rPr>
              <a:t> + OVE </a:t>
            </a:r>
          </a:p>
          <a:p>
            <a:pPr algn="ctr"/>
            <a:endParaRPr lang="sl-SI" sz="2400" b="1" i="1" dirty="0">
              <a:solidFill>
                <a:srgbClr val="CCFF33"/>
              </a:solidFill>
            </a:endParaRPr>
          </a:p>
          <a:p>
            <a:pPr algn="ctr"/>
            <a:endParaRPr lang="sl-SI" sz="2400" b="1" i="1" dirty="0">
              <a:solidFill>
                <a:srgbClr val="CCFF33"/>
              </a:solidFill>
            </a:endParaRPr>
          </a:p>
          <a:p>
            <a:pPr algn="ctr"/>
            <a:r>
              <a:rPr lang="sl-SI" sz="2400" b="1" i="1" dirty="0">
                <a:solidFill>
                  <a:schemeClr val="accent5">
                    <a:lumMod val="75000"/>
                  </a:schemeClr>
                </a:solidFill>
              </a:rPr>
              <a:t>Do 2030 en scenarij</a:t>
            </a:r>
            <a:endParaRPr lang="sl-SI" sz="1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AC698E-4587-4058-93E1-41609ECECD4A}"/>
              </a:ext>
            </a:extLst>
          </p:cNvPr>
          <p:cNvGrpSpPr/>
          <p:nvPr/>
        </p:nvGrpSpPr>
        <p:grpSpPr>
          <a:xfrm>
            <a:off x="5786487" y="4336026"/>
            <a:ext cx="1800000" cy="2333062"/>
            <a:chOff x="5128753" y="4412933"/>
            <a:chExt cx="2162400" cy="2372002"/>
          </a:xfrm>
        </p:grpSpPr>
        <p:sp>
          <p:nvSpPr>
            <p:cNvPr id="19" name="Rounded Rectangle 15">
              <a:extLst>
                <a:ext uri="{FF2B5EF4-FFF2-40B4-BE49-F238E27FC236}">
                  <a16:creationId xmlns:a16="http://schemas.microsoft.com/office/drawing/2014/main" id="{8E21F4B0-E4C5-4D9B-BDE7-080777D19F17}"/>
                </a:ext>
              </a:extLst>
            </p:cNvPr>
            <p:cNvSpPr/>
            <p:nvPr/>
          </p:nvSpPr>
          <p:spPr>
            <a:xfrm rot="5400000">
              <a:off x="5023952" y="4517734"/>
              <a:ext cx="2372002" cy="2162400"/>
            </a:xfrm>
            <a:prstGeom prst="homePlate">
              <a:avLst>
                <a:gd name="adj" fmla="val 20728"/>
              </a:avLst>
            </a:prstGeom>
            <a:solidFill>
              <a:schemeClr val="accent4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0" rtlCol="0" anchor="t" anchorCtr="0"/>
            <a:lstStyle/>
            <a:p>
              <a:pPr algn="ctr"/>
              <a:endParaRPr lang="sl-SI" sz="1800" b="1" i="1" dirty="0">
                <a:solidFill>
                  <a:srgbClr val="006C5F"/>
                </a:solidFill>
              </a:endParaRPr>
            </a:p>
            <a:p>
              <a:pPr algn="ctr"/>
              <a:endParaRPr lang="sl-SI" b="1" i="1" dirty="0">
                <a:solidFill>
                  <a:srgbClr val="006C5F"/>
                </a:solidFill>
              </a:endParaRPr>
            </a:p>
            <a:p>
              <a:pPr algn="ctr"/>
              <a:endParaRPr lang="sl-SI" sz="1800" b="1" i="1" dirty="0">
                <a:solidFill>
                  <a:srgbClr val="006C5F"/>
                </a:solidFill>
              </a:endParaRPr>
            </a:p>
            <a:p>
              <a:pPr algn="ctr"/>
              <a:r>
                <a:rPr lang="sl-SI" sz="2400" b="1" i="1" dirty="0">
                  <a:solidFill>
                    <a:schemeClr val="accent2">
                      <a:lumMod val="75000"/>
                    </a:schemeClr>
                  </a:solidFill>
                </a:rPr>
                <a:t>Jedrski</a:t>
              </a:r>
            </a:p>
            <a:p>
              <a:pPr algn="ctr"/>
              <a:r>
                <a:rPr lang="sl-SI" b="1" i="1" dirty="0">
                  <a:solidFill>
                    <a:schemeClr val="accent2">
                      <a:lumMod val="75000"/>
                    </a:schemeClr>
                  </a:solidFill>
                </a:rPr>
                <a:t>JE+OVE</a:t>
              </a:r>
              <a:br>
                <a:rPr lang="sl-SI" sz="2400" b="1" i="1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sl-SI" sz="2400" b="1" i="1" dirty="0">
                  <a:solidFill>
                    <a:schemeClr val="accent2">
                      <a:lumMod val="75000"/>
                    </a:schemeClr>
                  </a:solidFill>
                </a:rPr>
                <a:t>(DU-JE)</a:t>
              </a:r>
            </a:p>
            <a:p>
              <a:pPr algn="ctr"/>
              <a:endParaRPr lang="sl-SI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5">
              <a:extLst>
                <a:ext uri="{FF2B5EF4-FFF2-40B4-BE49-F238E27FC236}">
                  <a16:creationId xmlns:a16="http://schemas.microsoft.com/office/drawing/2014/main" id="{035E1987-5519-4FC2-8C16-ECC13FF8BB68}"/>
                </a:ext>
              </a:extLst>
            </p:cNvPr>
            <p:cNvSpPr/>
            <p:nvPr/>
          </p:nvSpPr>
          <p:spPr>
            <a:xfrm>
              <a:off x="5193459" y="4516457"/>
              <a:ext cx="2080438" cy="648000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 anchorCtr="0"/>
            <a:lstStyle/>
            <a:p>
              <a:pPr algn="ctr"/>
              <a:r>
                <a:rPr lang="sl-SI" sz="1400" b="1" i="1" dirty="0">
                  <a:solidFill>
                    <a:schemeClr val="bg1">
                      <a:lumMod val="50000"/>
                    </a:schemeClr>
                  </a:solidFill>
                </a:rPr>
                <a:t>SE + VE: manjši obseg po letu 2035</a:t>
              </a:r>
            </a:p>
          </p:txBody>
        </p:sp>
      </p:grp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FA22E050-91A8-4F9E-A4FB-557401DA30C2}"/>
              </a:ext>
            </a:extLst>
          </p:cNvPr>
          <p:cNvSpPr/>
          <p:nvPr/>
        </p:nvSpPr>
        <p:spPr>
          <a:xfrm rot="5400000">
            <a:off x="7503218" y="4602557"/>
            <a:ext cx="2333060" cy="1800000"/>
          </a:xfrm>
          <a:prstGeom prst="homePlate">
            <a:avLst>
              <a:gd name="adj" fmla="val 20728"/>
            </a:avLst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rtlCol="0" anchor="t" anchorCtr="0"/>
          <a:lstStyle/>
          <a:p>
            <a:pPr algn="ctr"/>
            <a:endParaRPr lang="sl-SI" sz="1800" b="1" i="1" dirty="0">
              <a:solidFill>
                <a:srgbClr val="006C5F"/>
              </a:solidFill>
            </a:endParaRPr>
          </a:p>
          <a:p>
            <a:pPr algn="ctr"/>
            <a:endParaRPr lang="sl-SI" sz="1800" b="1" i="1" dirty="0">
              <a:solidFill>
                <a:srgbClr val="006C5F"/>
              </a:solidFill>
            </a:endParaRPr>
          </a:p>
          <a:p>
            <a:pPr algn="ctr"/>
            <a:endParaRPr lang="sl-SI" b="1" i="1" dirty="0">
              <a:solidFill>
                <a:srgbClr val="006C5F"/>
              </a:solidFill>
            </a:endParaRPr>
          </a:p>
          <a:p>
            <a:pPr algn="ctr"/>
            <a:r>
              <a:rPr lang="sl-SI" sz="2400" b="1" i="1" dirty="0">
                <a:solidFill>
                  <a:srgbClr val="FFFF00"/>
                </a:solidFill>
              </a:rPr>
              <a:t>Obnovljivi</a:t>
            </a:r>
            <a:br>
              <a:rPr lang="sl-SI" sz="2400" b="1" i="1" dirty="0">
                <a:solidFill>
                  <a:srgbClr val="FFFF00"/>
                </a:solidFill>
              </a:rPr>
            </a:br>
            <a:r>
              <a:rPr lang="sl-SI" b="1" i="1" dirty="0">
                <a:solidFill>
                  <a:srgbClr val="FFFF00"/>
                </a:solidFill>
              </a:rPr>
              <a:t>100% OVE</a:t>
            </a:r>
            <a:br>
              <a:rPr lang="sl-SI" sz="2400" b="1" i="1" dirty="0">
                <a:solidFill>
                  <a:srgbClr val="FFFF00"/>
                </a:solidFill>
              </a:rPr>
            </a:br>
            <a:r>
              <a:rPr lang="sl-SI" sz="2400" b="1" i="1" dirty="0">
                <a:solidFill>
                  <a:srgbClr val="FFFF00"/>
                </a:solidFill>
              </a:rPr>
              <a:t>(DU-OVE)</a:t>
            </a:r>
          </a:p>
          <a:p>
            <a:pPr algn="ctr"/>
            <a:endParaRPr lang="sl-SI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7E568E-998C-4758-AD3B-F0636358C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" t="2961" r="700" b="422"/>
          <a:stretch/>
        </p:blipFill>
        <p:spPr>
          <a:xfrm>
            <a:off x="7003438" y="1236545"/>
            <a:ext cx="5188562" cy="31610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B2F81B-D349-4B26-9C68-5F3D7D18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18" y="771415"/>
            <a:ext cx="8110894" cy="384721"/>
          </a:xfrm>
        </p:spPr>
        <p:txBody>
          <a:bodyPr/>
          <a:lstStyle/>
          <a:p>
            <a:r>
              <a:rPr lang="sl-SI" dirty="0"/>
              <a:t>Cilji in usmeritve pri rabi in oskrbi s plini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D8D7B-960B-419D-8B2B-17BC213E4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135252"/>
            <a:ext cx="2743200" cy="365125"/>
          </a:xfrm>
        </p:spPr>
        <p:txBody>
          <a:bodyPr/>
          <a:lstStyle/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6</a:t>
            </a:fld>
            <a:endParaRPr lang="sl-SI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98B428C5-AC95-42A2-A51D-DF92788AE5AF}"/>
              </a:ext>
            </a:extLst>
          </p:cNvPr>
          <p:cNvSpPr/>
          <p:nvPr/>
        </p:nvSpPr>
        <p:spPr>
          <a:xfrm>
            <a:off x="309654" y="5523104"/>
            <a:ext cx="8962165" cy="123542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sl-SI" sz="2400" b="1" dirty="0">
                <a:solidFill>
                  <a:schemeClr val="tx1"/>
                </a:solidFill>
              </a:rPr>
              <a:t>Spodbude za domačo proizvodnjo vodika, biometana idr.</a:t>
            </a:r>
          </a:p>
          <a:p>
            <a:r>
              <a:rPr lang="sl-SI" sz="2000" b="1" i="1" dirty="0">
                <a:solidFill>
                  <a:schemeClr val="accent5"/>
                </a:solidFill>
              </a:rPr>
              <a:t>Vsaj 5% do leta 2030 (120 GWh</a:t>
            </a:r>
            <a:r>
              <a:rPr lang="sl-SI" sz="2000" b="1" i="1" baseline="-25000" dirty="0">
                <a:solidFill>
                  <a:schemeClr val="accent5"/>
                </a:solidFill>
              </a:rPr>
              <a:t>BM</a:t>
            </a:r>
            <a:r>
              <a:rPr lang="sl-SI" sz="2000" b="1" i="1" dirty="0">
                <a:solidFill>
                  <a:schemeClr val="accent5"/>
                </a:solidFill>
              </a:rPr>
              <a:t>, 240 GWh</a:t>
            </a:r>
            <a:r>
              <a:rPr lang="sl-SI" sz="2000" b="1" i="1" baseline="-25000" dirty="0">
                <a:solidFill>
                  <a:schemeClr val="accent5"/>
                </a:solidFill>
              </a:rPr>
              <a:t>H2</a:t>
            </a:r>
            <a:r>
              <a:rPr lang="sl-SI" sz="2000" b="1" i="1" dirty="0">
                <a:solidFill>
                  <a:schemeClr val="accent5"/>
                </a:solidFill>
              </a:rPr>
              <a:t>)</a:t>
            </a:r>
          </a:p>
          <a:p>
            <a:r>
              <a:rPr lang="sl-SI" sz="2000" b="1" i="1" dirty="0">
                <a:solidFill>
                  <a:schemeClr val="accent5"/>
                </a:solidFill>
              </a:rPr>
              <a:t>Vodikova strategija (~100 mioEUR</a:t>
            </a:r>
            <a:r>
              <a:rPr lang="sl-SI" sz="2000" b="1" i="1" baseline="-25000" dirty="0">
                <a:solidFill>
                  <a:schemeClr val="accent5"/>
                </a:solidFill>
              </a:rPr>
              <a:t>inv</a:t>
            </a:r>
            <a:r>
              <a:rPr lang="sl-SI" sz="2000" b="1" i="1" dirty="0">
                <a:solidFill>
                  <a:schemeClr val="accent5"/>
                </a:solidFill>
              </a:rPr>
              <a:t> in ~ 100 mioEUR spodbud do 2030)</a:t>
            </a:r>
            <a:endParaRPr lang="sl-SI" sz="1600" i="1" dirty="0">
              <a:solidFill>
                <a:schemeClr val="accent5"/>
              </a:solidFill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33B06574-98BB-451F-A55E-CEB6726ACFF4}"/>
              </a:ext>
            </a:extLst>
          </p:cNvPr>
          <p:cNvSpPr/>
          <p:nvPr/>
        </p:nvSpPr>
        <p:spPr>
          <a:xfrm>
            <a:off x="309654" y="4236159"/>
            <a:ext cx="7389003" cy="111680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sl-SI" sz="2800" b="1" dirty="0">
                <a:solidFill>
                  <a:schemeClr val="tx1"/>
                </a:solidFill>
              </a:rPr>
              <a:t>Izgradnja in prilagajanje infrastrukture vodiku in povezovanje v regiji že do leta 2030 – 2035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D2CF2DB8-C1A5-4162-B6A0-602ACC6184A2}"/>
              </a:ext>
            </a:extLst>
          </p:cNvPr>
          <p:cNvSpPr/>
          <p:nvPr/>
        </p:nvSpPr>
        <p:spPr>
          <a:xfrm>
            <a:off x="309654" y="2665484"/>
            <a:ext cx="5855170" cy="1400534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sl-SI" sz="2400" b="1" u="sng" dirty="0">
                <a:solidFill>
                  <a:schemeClr val="tx1"/>
                </a:solidFill>
              </a:rPr>
              <a:t>Prehod na OVE in NO pline:</a:t>
            </a:r>
          </a:p>
          <a:p>
            <a:pPr marL="354013" indent="-265113"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rgbClr val="006C5F"/>
                </a:solidFill>
              </a:rPr>
              <a:t>vsaj 10% do leta 2030 </a:t>
            </a:r>
            <a:r>
              <a:rPr lang="sl-SI" sz="2000" dirty="0">
                <a:solidFill>
                  <a:srgbClr val="006C5F"/>
                </a:solidFill>
              </a:rPr>
              <a:t>(100% do 2050)</a:t>
            </a:r>
          </a:p>
          <a:p>
            <a:pPr marL="354013" indent="-265113"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rgbClr val="006C5F"/>
                </a:solidFill>
              </a:rPr>
              <a:t>vsaj 5% domača proizvodnja</a:t>
            </a:r>
          </a:p>
          <a:p>
            <a:pPr marL="354013" indent="-265113"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rgbClr val="006C5F"/>
                </a:solidFill>
              </a:rPr>
              <a:t>diverzifikacija dobavnih virov in poti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ED152B-F67B-4B62-91AC-B20DD5AC41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9329" y="4976810"/>
            <a:ext cx="1692671" cy="1881190"/>
          </a:xfrm>
          <a:prstGeom prst="rect">
            <a:avLst/>
          </a:prstGeom>
        </p:spPr>
      </p:pic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5F68E1F6-7F9F-4DF6-A29A-2A399CBDE01D}"/>
              </a:ext>
            </a:extLst>
          </p:cNvPr>
          <p:cNvSpPr/>
          <p:nvPr/>
        </p:nvSpPr>
        <p:spPr>
          <a:xfrm>
            <a:off x="309654" y="1222165"/>
            <a:ext cx="4223017" cy="1260656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sl-SI" sz="2400" b="1" u="sng" dirty="0">
                <a:solidFill>
                  <a:schemeClr val="accent1">
                    <a:lumMod val="75000"/>
                  </a:schemeClr>
                </a:solidFill>
              </a:rPr>
              <a:t>URE na prvem mestu:</a:t>
            </a:r>
          </a:p>
          <a:p>
            <a:pPr marL="354013" indent="-265113"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</a:rPr>
              <a:t>Nove tehnologije v industriji</a:t>
            </a:r>
          </a:p>
          <a:p>
            <a:pPr marL="354013" indent="-265113"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</a:rPr>
              <a:t>Odvečna toplota</a:t>
            </a: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54B3CA-1304-44F6-BF7D-176412ECD4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483" y="1234686"/>
            <a:ext cx="1260656" cy="12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340E584-A5A2-4BBF-8773-51D18FB2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21" y="576114"/>
            <a:ext cx="8380121" cy="384721"/>
          </a:xfrm>
        </p:spPr>
        <p:txBody>
          <a:bodyPr/>
          <a:lstStyle/>
          <a:p>
            <a:r>
              <a:rPr lang="sl-SI" sz="2800" dirty="0"/>
              <a:t>Raba plinastih goriv - bilance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F9CD70-3D58-98F0-E3C7-1C529BE2FF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7</a:t>
            </a:fld>
            <a:endParaRPr lang="sl-SI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B4238-D3BE-4B51-9E32-F9E64DBA0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20"/>
          <a:stretch/>
        </p:blipFill>
        <p:spPr>
          <a:xfrm>
            <a:off x="5608199" y="980331"/>
            <a:ext cx="4019750" cy="2853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35A836-5860-4CD2-867D-265B47A2B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16" y="4157024"/>
            <a:ext cx="4322439" cy="27007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473BA1-3D73-4E4B-A1A1-9CB64479E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910" y="4142661"/>
            <a:ext cx="4328535" cy="2700762"/>
          </a:xfrm>
          <a:prstGeom prst="rect">
            <a:avLst/>
          </a:prstGeom>
        </p:spPr>
      </p:pic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E79D67FF-115C-4466-9976-5CE777C39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132" y="3965853"/>
            <a:ext cx="7721283" cy="425873"/>
          </a:xfrm>
        </p:spPr>
        <p:txBody>
          <a:bodyPr>
            <a:normAutofit/>
          </a:bodyPr>
          <a:lstStyle/>
          <a:p>
            <a:r>
              <a:rPr lang="sl-SI" sz="1800" b="1" dirty="0"/>
              <a:t>	 DU-JE		 		                       DU-OVE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3606E81-8AA2-4AB6-BC14-92AF7599FBC1}"/>
              </a:ext>
            </a:extLst>
          </p:cNvPr>
          <p:cNvSpPr/>
          <p:nvPr/>
        </p:nvSpPr>
        <p:spPr>
          <a:xfrm>
            <a:off x="9832260" y="1125539"/>
            <a:ext cx="2290916" cy="52237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accent5">
                    <a:lumMod val="50000"/>
                  </a:schemeClr>
                </a:solidFill>
              </a:rPr>
              <a:t>Raba plinov 10 - 13 </a:t>
            </a:r>
            <a:r>
              <a:rPr lang="sl-SI" sz="2800" b="1" dirty="0" err="1">
                <a:solidFill>
                  <a:schemeClr val="accent5">
                    <a:lumMod val="50000"/>
                  </a:schemeClr>
                </a:solidFill>
              </a:rPr>
              <a:t>TWh</a:t>
            </a:r>
            <a:endParaRPr lang="sl-SI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sl-SI" sz="2000" b="1" dirty="0">
                <a:solidFill>
                  <a:schemeClr val="accent5">
                    <a:lumMod val="50000"/>
                  </a:schemeClr>
                </a:solidFill>
              </a:rPr>
              <a:t>Proizvodnja EL po izstopu iz premoga !?</a:t>
            </a:r>
            <a:endParaRPr lang="sl-SI" sz="2800" b="1" dirty="0"/>
          </a:p>
          <a:p>
            <a:pPr algn="ctr"/>
            <a:endParaRPr lang="sl-SI" sz="2800" b="1" dirty="0"/>
          </a:p>
          <a:p>
            <a:pPr algn="ctr"/>
            <a:endParaRPr lang="sl-SI" sz="2800" b="1" dirty="0"/>
          </a:p>
          <a:p>
            <a:pPr algn="ctr"/>
            <a:endParaRPr lang="sl-SI" sz="2800" b="1" dirty="0"/>
          </a:p>
          <a:p>
            <a:pPr algn="ctr"/>
            <a:r>
              <a:rPr lang="sl-SI" sz="2800" b="1" dirty="0">
                <a:solidFill>
                  <a:srgbClr val="C00000"/>
                </a:solidFill>
              </a:rPr>
              <a:t>Struktura OVE in NO plinov ?</a:t>
            </a:r>
            <a:endParaRPr lang="sl-SI" sz="2800" b="1" baseline="-25000" dirty="0">
              <a:solidFill>
                <a:srgbClr val="C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963F7D7-A298-4E36-8F03-D9C31F1CB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33" y="987114"/>
            <a:ext cx="5127180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5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82BB80-17A0-488A-957B-6C0C05D8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Ocena sektorske končne rabe vodika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34B52-9E16-4B9E-A32E-6C199E4F48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8</a:t>
            </a:fld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08917-B4EE-43C5-9B30-18A6084FD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17" y="1166005"/>
            <a:ext cx="7151494" cy="4290897"/>
          </a:xfrm>
          <a:prstGeom prst="rect">
            <a:avLst/>
          </a:prstGeom>
        </p:spPr>
      </p:pic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15690892-33A4-44AB-88A2-4B1F3CF79888}"/>
              </a:ext>
            </a:extLst>
          </p:cNvPr>
          <p:cNvSpPr/>
          <p:nvPr/>
        </p:nvSpPr>
        <p:spPr>
          <a:xfrm rot="5400000">
            <a:off x="8529449" y="658259"/>
            <a:ext cx="2445775" cy="4709652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3600" b="1" dirty="0">
                <a:solidFill>
                  <a:srgbClr val="CCFF33"/>
                </a:solidFill>
              </a:rPr>
              <a:t>Težka tovorna vozila in avtobusi, industrijski procesi</a:t>
            </a:r>
          </a:p>
          <a:p>
            <a:pPr algn="ctr"/>
            <a:r>
              <a:rPr lang="sl-SI" sz="3600" b="1" dirty="0">
                <a:solidFill>
                  <a:srgbClr val="CCFF33"/>
                </a:solidFill>
              </a:rPr>
              <a:t>SPTE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A6C37-A7E2-4CCC-93A3-05CA03EB0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610" y="5322384"/>
            <a:ext cx="2743200" cy="1543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0E0185-AF3E-4848-AC5E-A2CB35B39E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45" t="16682" r="5599" b="9247"/>
          <a:stretch/>
        </p:blipFill>
        <p:spPr>
          <a:xfrm>
            <a:off x="4654650" y="5312515"/>
            <a:ext cx="2582810" cy="1545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B72C7-C5F0-400D-99A9-D0828C2D1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460" y="5316431"/>
            <a:ext cx="2218895" cy="154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1AB406-1BBF-469C-963A-94493C9F20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6695" y="5312515"/>
            <a:ext cx="2745600" cy="15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3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2A3E6D-7137-4A2F-9EFA-88DEA4836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18" y="142151"/>
            <a:ext cx="6946077" cy="384721"/>
          </a:xfrm>
        </p:spPr>
        <p:txBody>
          <a:bodyPr/>
          <a:lstStyle/>
          <a:p>
            <a:r>
              <a:rPr lang="sl-SI" dirty="0"/>
              <a:t>Oskrba s plini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23A6B-E91F-49B5-9DAA-B74295E6C0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D1D6-2227-41AB-9C18-7D928CBAEEBA}" type="slidenum">
              <a:rPr lang="sl-SI" smtClean="0"/>
              <a:pPr>
                <a:defRPr/>
              </a:pPr>
              <a:t>9</a:t>
            </a:fld>
            <a:endParaRPr lang="sl-S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0D4BCB-9F37-4071-AE95-06D510695B6A}"/>
              </a:ext>
            </a:extLst>
          </p:cNvPr>
          <p:cNvGrpSpPr/>
          <p:nvPr/>
        </p:nvGrpSpPr>
        <p:grpSpPr>
          <a:xfrm>
            <a:off x="-1" y="614268"/>
            <a:ext cx="7996117" cy="3957739"/>
            <a:chOff x="-1" y="1125538"/>
            <a:chExt cx="7996117" cy="39577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52BBB5-9BBF-4EE6-B632-36853D408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092"/>
            <a:stretch/>
          </p:blipFill>
          <p:spPr>
            <a:xfrm>
              <a:off x="-1" y="1208843"/>
              <a:ext cx="7996117" cy="38744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022830-16E3-4D4B-81A6-3D1D2BA30B9E}"/>
                </a:ext>
              </a:extLst>
            </p:cNvPr>
            <p:cNvSpPr txBox="1"/>
            <p:nvPr/>
          </p:nvSpPr>
          <p:spPr>
            <a:xfrm>
              <a:off x="3540239" y="1125538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800" b="1" dirty="0"/>
                <a:t>2030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29A28E8-0C3B-43AC-BE62-D3F6C54F6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774" y="3775586"/>
            <a:ext cx="5247489" cy="309337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C878AC-1D3E-4293-8610-7C156D9844DE}"/>
              </a:ext>
            </a:extLst>
          </p:cNvPr>
          <p:cNvSpPr/>
          <p:nvPr/>
        </p:nvSpPr>
        <p:spPr>
          <a:xfrm>
            <a:off x="8157840" y="1387148"/>
            <a:ext cx="3940830" cy="221630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6C5F"/>
                </a:solidFill>
              </a:rPr>
              <a:t>Postopno povečevanje domače proizvodnje OVE in NO plinov in zmanjševanje uvozne odvisnosti</a:t>
            </a:r>
          </a:p>
        </p:txBody>
      </p:sp>
    </p:spTree>
    <p:extLst>
      <p:ext uri="{BB962C8B-B14F-4D97-AF65-F5344CB8AC3E}">
        <p14:creationId xmlns:p14="http://schemas.microsoft.com/office/powerpoint/2010/main" val="2889708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714</Words>
  <Application>Microsoft Office PowerPoint</Application>
  <PresentationFormat>Widescreen</PresentationFormat>
  <Paragraphs>153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Officeova tema</vt:lpstr>
      <vt:lpstr>PowerPoint Presentation</vt:lpstr>
      <vt:lpstr>Konzorcij za posodobitev NEPN</vt:lpstr>
      <vt:lpstr>Usmeritve  posodobitve NEPN</vt:lpstr>
      <vt:lpstr>Glavni cilji podnebno energetske politike NEPN</vt:lpstr>
      <vt:lpstr>Zasnova scenarijev</vt:lpstr>
      <vt:lpstr>Cilji in usmeritve pri rabi in oskrbi s plini</vt:lpstr>
      <vt:lpstr>Raba plinastih goriv - bilance</vt:lpstr>
      <vt:lpstr>Ocena sektorske končne rabe vodika</vt:lpstr>
      <vt:lpstr>Oskrba s plini</vt:lpstr>
      <vt:lpstr>Oskrba z električno energijo</vt:lpstr>
      <vt:lpstr>Proizvodnja vodika</vt:lpstr>
      <vt:lpstr>Ekonomika – projekcije cen energije</vt:lpstr>
      <vt:lpstr>Krepitev zmogljivost, povezovanje, sodelovanje, raziskave in inovacije</vt:lpstr>
      <vt:lpstr>PowerPoint Presentation</vt:lpstr>
    </vt:vector>
  </TitlesOfParts>
  <Company>MZI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Nacionalni energetski in podnebni načrt</dc:title>
  <dc:creator>Danijel Crnčec</dc:creator>
  <cp:lastModifiedBy>Stane Merše</cp:lastModifiedBy>
  <cp:revision>721</cp:revision>
  <cp:lastPrinted>2023-06-20T19:40:58Z</cp:lastPrinted>
  <dcterms:created xsi:type="dcterms:W3CDTF">2022-03-28T10:31:55Z</dcterms:created>
  <dcterms:modified xsi:type="dcterms:W3CDTF">2024-06-07T10:26:15Z</dcterms:modified>
</cp:coreProperties>
</file>